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7" r:id="rId3"/>
    <p:sldId id="303" r:id="rId4"/>
    <p:sldId id="296" r:id="rId5"/>
    <p:sldId id="301" r:id="rId6"/>
    <p:sldId id="302" r:id="rId7"/>
    <p:sldId id="297" r:id="rId8"/>
    <p:sldId id="298" r:id="rId9"/>
    <p:sldId id="304" r:id="rId10"/>
    <p:sldId id="299" r:id="rId11"/>
    <p:sldId id="300" r:id="rId12"/>
    <p:sldId id="305" r:id="rId13"/>
    <p:sldId id="306" r:id="rId14"/>
    <p:sldId id="295" r:id="rId15"/>
  </p:sldIdLst>
  <p:sldSz cx="9144000" cy="6858000" type="screen4x3"/>
  <p:notesSz cx="9928225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4D9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7126" autoAdjust="0"/>
  </p:normalViewPr>
  <p:slideViewPr>
    <p:cSldViewPr>
      <p:cViewPr>
        <p:scale>
          <a:sx n="66" d="100"/>
          <a:sy n="66" d="100"/>
        </p:scale>
        <p:origin x="-14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48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ED2EB2E-E6BC-465A-9956-7BE754176A73}" type="datetimeFigureOut">
              <a:rPr lang="pl-PL" smtClean="0"/>
              <a:pPr/>
              <a:t>2015-12-09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3699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0F52319-CCC8-4836-B3E7-664F824CD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25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EE18BB61-0D5A-4B8F-9FF9-BAD20E712CF7}" type="datetimeFigureOut">
              <a:rPr lang="pl-PL" smtClean="0"/>
              <a:pPr/>
              <a:t>2015-12-09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823" y="3228897"/>
            <a:ext cx="7942580" cy="3058954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3699" y="6456613"/>
            <a:ext cx="4302231" cy="339884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0B02E00A-5A70-4E65-9509-1153D3DEA65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34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2E00A-5A70-4E65-9509-1153D3DEA651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DOKUMENTY\PROMOCJA\Logotypy\FRSE\logo_jpegi_rgb\frse_logo_rgb_500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093296"/>
            <a:ext cx="1247626" cy="463960"/>
          </a:xfrm>
          <a:prstGeom prst="rect">
            <a:avLst/>
          </a:prstGeom>
          <a:noFill/>
        </p:spPr>
      </p:pic>
      <p:pic>
        <p:nvPicPr>
          <p:cNvPr id="1028" name="Picture 4" descr="R:\erasmus +\VISUAL_Erasmus +\VISUAL_Erasmus +\jpg\EU flag-Erasmus+_vect_POS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8107" y="6036486"/>
            <a:ext cx="1963813" cy="560866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 userDrawn="1"/>
        </p:nvSpPr>
        <p:spPr>
          <a:xfrm>
            <a:off x="5903640" y="616530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eksperciecvet.org.pl</a:t>
            </a:r>
            <a:endParaRPr lang="pl-PL" sz="24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Tytuł 15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pic>
        <p:nvPicPr>
          <p:cNvPr id="7" name="Obraz 6" descr="fil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076056" y="6063195"/>
            <a:ext cx="609583" cy="665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quarter" idx="10"/>
          </p:nvPr>
        </p:nvSpPr>
        <p:spPr>
          <a:xfrm>
            <a:off x="468313" y="1557338"/>
            <a:ext cx="8207375" cy="4103687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5" name="Picture 3" descr="K:\DOKUMENTY\PROMOCJA\Logotypy\FRSE\logo_jpegi_rgb\frse_logo_rgb_500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093296"/>
            <a:ext cx="1247626" cy="463960"/>
          </a:xfrm>
          <a:prstGeom prst="rect">
            <a:avLst/>
          </a:prstGeom>
          <a:noFill/>
        </p:spPr>
      </p:pic>
      <p:pic>
        <p:nvPicPr>
          <p:cNvPr id="6" name="Picture 4" descr="R:\erasmus +\VISUAL_Erasmus +\VISUAL_Erasmus +\jpg\EU flag-Erasmus+_vect_POS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8107" y="6036486"/>
            <a:ext cx="1963813" cy="560866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 userDrawn="1"/>
        </p:nvSpPr>
        <p:spPr>
          <a:xfrm>
            <a:off x="5903640" y="616530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eksperciecvet.org.pl</a:t>
            </a:r>
            <a:endParaRPr lang="pl-PL" sz="24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>
                <a:solidFill>
                  <a:srgbClr val="3A4D96"/>
                </a:solidFill>
                <a:latin typeface="Trebuchet MS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pic>
        <p:nvPicPr>
          <p:cNvPr id="16" name="Obraz 15" descr="file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076056" y="6093296"/>
            <a:ext cx="609583" cy="66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1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2335E-0482-4749-A037-D8886F879ADB}" type="datetime1">
              <a:rPr lang="pl-PL" smtClean="0"/>
              <a:pPr/>
              <a:t>2015-12-09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21644-2A22-413D-B968-AB6032CE306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2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4" r:id="rId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773832" y="2492896"/>
            <a:ext cx="75207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chemeClr val="bg1">
                    <a:lumMod val="95000"/>
                  </a:schemeClr>
                </a:solidFill>
              </a:rPr>
              <a:t>Przegląd działań zrealizowanych przez Krajowy Zespół Ekspertów ECVET w 2015 r.</a:t>
            </a:r>
          </a:p>
          <a:p>
            <a:pPr algn="ctr"/>
            <a:r>
              <a:rPr lang="pl-PL" sz="2800" b="1" dirty="0">
                <a:solidFill>
                  <a:schemeClr val="bg1">
                    <a:lumMod val="95000"/>
                  </a:schemeClr>
                </a:solidFill>
              </a:rPr>
              <a:t>Stan wdrażania ECVET w Polsce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13387" y="53732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Warszawa	                 					                </a:t>
            </a:r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10 </a:t>
            </a:r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grudnia 2015 r.</a:t>
            </a:r>
            <a:endParaRPr lang="pl-PL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16632"/>
            <a:ext cx="4499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pl-PL" sz="2400" dirty="0"/>
              <a:t>Stan wdrażania ECVET w Polsce.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467544" y="704885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Na podstawie analizy treści Zalecenia, literatury przedmiotu, dyskusji z </a:t>
            </a:r>
            <a:r>
              <a:rPr lang="pl-PL" dirty="0" smtClean="0"/>
              <a:t>ekspertami </a:t>
            </a:r>
            <a:r>
              <a:rPr lang="pl-PL" dirty="0"/>
              <a:t>w </a:t>
            </a:r>
            <a:r>
              <a:rPr lang="pl-PL" dirty="0" smtClean="0"/>
              <a:t>Europie. Wdrożenie ECVET </a:t>
            </a:r>
            <a:r>
              <a:rPr lang="pl-PL" dirty="0"/>
              <a:t>nastąpi, jeżeli w krajowym systemie kwalifikacji </a:t>
            </a:r>
          </a:p>
          <a:p>
            <a:r>
              <a:rPr lang="pl-PL" dirty="0"/>
              <a:t>zostaną wprowadzone rozwiązania dotyczące: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sposobu tworzenia kwalifikacji (architektury kwalifikacji zawodowych), tj. </a:t>
            </a:r>
          </a:p>
          <a:p>
            <a:r>
              <a:rPr lang="pl-PL" dirty="0"/>
              <a:t>wymagania dla kwalifikacji będą zapisane w języku efektów uczenia się, efekty </a:t>
            </a:r>
          </a:p>
          <a:p>
            <a:r>
              <a:rPr lang="pl-PL" dirty="0"/>
              <a:t>uczenia się będą pogrupowane w jednostki efekty uczenia się, którym zostaną </a:t>
            </a:r>
          </a:p>
          <a:p>
            <a:r>
              <a:rPr lang="pl-PL" dirty="0"/>
              <a:t>przypisane punkty ECVET</a:t>
            </a:r>
            <a:r>
              <a:rPr lang="pl-PL" dirty="0" smtClean="0"/>
              <a:t>,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akumulowania </a:t>
            </a:r>
            <a:r>
              <a:rPr lang="pl-PL" dirty="0"/>
              <a:t>i przenoszenia osiągnięć </a:t>
            </a:r>
            <a:r>
              <a:rPr lang="pl-PL" dirty="0" smtClean="0"/>
              <a:t>(nie tylko </a:t>
            </a:r>
            <a:r>
              <a:rPr lang="pl-PL" dirty="0"/>
              <a:t>w ramach formalnego systemu </a:t>
            </a:r>
          </a:p>
          <a:p>
            <a:r>
              <a:rPr lang="pl-PL" dirty="0"/>
              <a:t>edukacji</a:t>
            </a:r>
            <a:r>
              <a:rPr lang="pl-PL" dirty="0" smtClean="0"/>
              <a:t>),</a:t>
            </a:r>
            <a:endParaRPr lang="pl-PL" dirty="0"/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wspierania mobilności edukacyjnej, przez wspieranie zawierania zagranicznych </a:t>
            </a:r>
          </a:p>
          <a:p>
            <a:r>
              <a:rPr lang="pl-PL" dirty="0"/>
              <a:t>partnerstw instytucji kształcących i szkolących przez stosowanie porozumienia o </a:t>
            </a:r>
          </a:p>
          <a:p>
            <a:r>
              <a:rPr lang="pl-PL" dirty="0"/>
              <a:t>programie zajęć oraz przewodników dla użytkowników systemu </a:t>
            </a:r>
            <a:r>
              <a:rPr lang="pl-PL" dirty="0" smtClean="0"/>
              <a:t>ECVET.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86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83671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Wdrożenie systemu ECVET </a:t>
            </a:r>
            <a:r>
              <a:rPr lang="pl-PL" sz="2400" dirty="0" smtClean="0"/>
              <a:t>– Różne interpretacje </a:t>
            </a:r>
            <a:r>
              <a:rPr lang="pl-PL" sz="2400" dirty="0"/>
              <a:t>wśród krajów członkowskich oraz pomiędzy </a:t>
            </a:r>
            <a:r>
              <a:rPr lang="pl-PL" sz="2400" dirty="0" smtClean="0"/>
              <a:t>ekspertami 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683568" y="1916832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Czy aby móc powiedzieć, że wdrożenie systemu ECVET nastąpiło </a:t>
            </a:r>
            <a:r>
              <a:rPr lang="pl-PL" sz="2000" dirty="0" smtClean="0"/>
              <a:t>– to </a:t>
            </a:r>
            <a:r>
              <a:rPr lang="pl-PL" sz="2000" dirty="0"/>
              <a:t>muszą </a:t>
            </a:r>
            <a:r>
              <a:rPr lang="pl-PL" sz="2000" dirty="0" smtClean="0"/>
              <a:t>być </a:t>
            </a:r>
            <a:r>
              <a:rPr lang="pl-PL" sz="2000" dirty="0"/>
              <a:t>wprowadzone wszystkie powyższe rozwiązania </a:t>
            </a:r>
            <a:r>
              <a:rPr lang="pl-PL" sz="2000" dirty="0" smtClean="0"/>
              <a:t>– czy </a:t>
            </a:r>
            <a:r>
              <a:rPr lang="pl-PL" sz="2000" dirty="0"/>
              <a:t>tylko wybrane z </a:t>
            </a:r>
            <a:r>
              <a:rPr lang="pl-PL" sz="2000" dirty="0" smtClean="0"/>
              <a:t>nich?</a:t>
            </a:r>
          </a:p>
          <a:p>
            <a:endParaRPr lang="pl-PL" sz="2000" dirty="0"/>
          </a:p>
          <a:p>
            <a:r>
              <a:rPr lang="pl-PL" sz="2000" dirty="0"/>
              <a:t>Czy system ECVET ma być narzędziem wspomagającym realizowanie </a:t>
            </a:r>
          </a:p>
          <a:p>
            <a:r>
              <a:rPr lang="pl-PL" sz="2000" dirty="0"/>
              <a:t>mobilności edukacyjnych</a:t>
            </a:r>
            <a:r>
              <a:rPr lang="pl-PL" sz="2000" dirty="0" smtClean="0"/>
              <a:t>?</a:t>
            </a:r>
          </a:p>
          <a:p>
            <a:endParaRPr lang="pl-PL" sz="2000" dirty="0"/>
          </a:p>
          <a:p>
            <a:r>
              <a:rPr lang="pl-PL" sz="2000" dirty="0"/>
              <a:t>Czy system ECVET ma również motywować kraje członkowskie to </a:t>
            </a:r>
          </a:p>
          <a:p>
            <a:r>
              <a:rPr lang="pl-PL" sz="2000" dirty="0"/>
              <a:t>systemowych reform mających na celu modularyzację programów </a:t>
            </a:r>
            <a:r>
              <a:rPr lang="pl-PL" sz="2000" dirty="0" smtClean="0"/>
              <a:t>kształcenia?</a:t>
            </a:r>
          </a:p>
          <a:p>
            <a:endParaRPr lang="pl-PL" sz="2000" dirty="0"/>
          </a:p>
          <a:p>
            <a:r>
              <a:rPr lang="pl-PL" sz="2000" dirty="0"/>
              <a:t>Brak jednoznacznych odpowiedzi na te pytania.</a:t>
            </a:r>
          </a:p>
        </p:txBody>
      </p:sp>
      <p:sp>
        <p:nvSpPr>
          <p:cNvPr id="4" name="Prostokąt 3"/>
          <p:cNvSpPr/>
          <p:nvPr/>
        </p:nvSpPr>
        <p:spPr>
          <a:xfrm>
            <a:off x="179512" y="116632"/>
            <a:ext cx="4499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pl-PL" sz="2400" dirty="0"/>
              <a:t>Stan wdrażania ECVET w Polsce.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386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05273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Stanowisko</a:t>
            </a:r>
            <a:r>
              <a:rPr lang="en-US" sz="2400" dirty="0"/>
              <a:t> </a:t>
            </a:r>
            <a:r>
              <a:rPr lang="en-US" sz="2400" dirty="0" err="1"/>
              <a:t>Komisji</a:t>
            </a:r>
            <a:r>
              <a:rPr lang="en-US" sz="2400" dirty="0"/>
              <a:t> </a:t>
            </a:r>
            <a:r>
              <a:rPr lang="en-US" sz="2400" dirty="0" err="1"/>
              <a:t>Europejskiej</a:t>
            </a:r>
            <a:r>
              <a:rPr lang="en-US" sz="2400" dirty="0"/>
              <a:t> [2014]: 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en-US" sz="2400" dirty="0" smtClean="0"/>
              <a:t>„Expressing credit of</a:t>
            </a:r>
            <a:r>
              <a:rPr lang="pl-PL" sz="2400" dirty="0" smtClean="0"/>
              <a:t> </a:t>
            </a:r>
            <a:r>
              <a:rPr lang="en-US" sz="2400" dirty="0" smtClean="0"/>
              <a:t>learning outcomes in </a:t>
            </a:r>
            <a:r>
              <a:rPr lang="en-US" sz="2400" dirty="0"/>
              <a:t>terms of credit points has proven either </a:t>
            </a:r>
            <a:r>
              <a:rPr lang="en-US" sz="2400" dirty="0" smtClean="0"/>
              <a:t>too </a:t>
            </a:r>
            <a:r>
              <a:rPr lang="en-US" sz="2400" dirty="0"/>
              <a:t>challenging or </a:t>
            </a:r>
            <a:r>
              <a:rPr lang="en-US" sz="2400" b="1" dirty="0"/>
              <a:t>not useful enough </a:t>
            </a:r>
            <a:r>
              <a:rPr lang="en-US" sz="2400" dirty="0"/>
              <a:t>to many of the VET </a:t>
            </a:r>
            <a:r>
              <a:rPr lang="en-US" sz="2400" dirty="0" smtClean="0"/>
              <a:t>providers </a:t>
            </a:r>
            <a:r>
              <a:rPr lang="en-US" sz="2400" dirty="0"/>
              <a:t>that use ECVET, so that at this stage credit points </a:t>
            </a:r>
            <a:r>
              <a:rPr lang="en-US" sz="2400" dirty="0" smtClean="0"/>
              <a:t>appear </a:t>
            </a:r>
            <a:r>
              <a:rPr lang="en-US" sz="2400" dirty="0"/>
              <a:t>as a ‘</a:t>
            </a:r>
            <a:r>
              <a:rPr lang="en-US" sz="2400" b="1" dirty="0"/>
              <a:t>secondary and marginal element</a:t>
            </a:r>
            <a:r>
              <a:rPr lang="en-US" sz="2400" dirty="0"/>
              <a:t>’ of the </a:t>
            </a:r>
            <a:r>
              <a:rPr lang="en-US" sz="2400" dirty="0" smtClean="0"/>
              <a:t>implementation ECVET”</a:t>
            </a:r>
            <a:endParaRPr lang="en-US" sz="2400" dirty="0"/>
          </a:p>
        </p:txBody>
      </p:sp>
      <p:sp>
        <p:nvSpPr>
          <p:cNvPr id="5" name="Prostokąt 4"/>
          <p:cNvSpPr/>
          <p:nvPr/>
        </p:nvSpPr>
        <p:spPr>
          <a:xfrm>
            <a:off x="179512" y="116632"/>
            <a:ext cx="4499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pl-PL" sz="2400" dirty="0"/>
              <a:t>Stan wdrażania ECVET w Polsce.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02836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9512" y="116632"/>
            <a:ext cx="44995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pl-PL" sz="2400" dirty="0"/>
              <a:t>Stan wdrażania ECVET w Polsce.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5" y="1052736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Skupienie prac dot. pomocy we wdrażaniu systemu ECVET w Polsce – prace Zespołu Ekspertów ECVET w 2015r.</a:t>
            </a:r>
          </a:p>
          <a:p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o</a:t>
            </a:r>
            <a:r>
              <a:rPr lang="pl-PL" sz="2400" dirty="0" smtClean="0"/>
              <a:t>bszar mobilności wewnętrznej i zewnętrznej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a</a:t>
            </a:r>
            <a:r>
              <a:rPr lang="pl-PL" sz="2400" dirty="0" smtClean="0"/>
              <a:t>kumulowanie i przenoszenie osiągnięć w kształceniu formalnym, </a:t>
            </a:r>
            <a:r>
              <a:rPr lang="pl-PL" sz="2400" dirty="0" err="1" smtClean="0"/>
              <a:t>pozaformalnym</a:t>
            </a:r>
            <a:r>
              <a:rPr lang="pl-PL" sz="2400" dirty="0" smtClean="0"/>
              <a:t> i nieformalnym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e</a:t>
            </a:r>
            <a:r>
              <a:rPr lang="pl-PL" sz="2400" dirty="0" smtClean="0"/>
              <a:t>lastyczne kwalifikacje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</a:t>
            </a:r>
            <a:r>
              <a:rPr lang="pl-PL" sz="2400" dirty="0" smtClean="0"/>
              <a:t>ropagowanie narzędzi służących uznawaniu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7791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483195" y="2638071"/>
            <a:ext cx="49107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dirty="0" smtClean="0"/>
              <a:t>Dziękuje za uwagę.</a:t>
            </a:r>
            <a:endParaRPr lang="pl-PL" sz="4800" dirty="0"/>
          </a:p>
        </p:txBody>
      </p:sp>
      <p:pic>
        <p:nvPicPr>
          <p:cNvPr id="3" name="Obraz 2" descr="ECVET_TEAM_Logo_ecvet_tex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683239"/>
            <a:ext cx="3269680" cy="357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412776"/>
            <a:ext cx="76645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pl-PL" sz="2400" dirty="0" smtClean="0"/>
              <a:t>Uczestnictwo w warsztatach, seminariach, konferencjach </a:t>
            </a:r>
            <a:br>
              <a:rPr lang="pl-PL" sz="2400" dirty="0" smtClean="0"/>
            </a:br>
            <a:r>
              <a:rPr lang="pl-PL" sz="2400" dirty="0" smtClean="0"/>
              <a:t>i spotkaniach w 2015 r.</a:t>
            </a:r>
          </a:p>
          <a:p>
            <a:pPr marL="342900" indent="-342900">
              <a:buAutoNum type="arabicPeriod"/>
            </a:pPr>
            <a:endParaRPr lang="pl-PL" sz="2400" dirty="0"/>
          </a:p>
          <a:p>
            <a:pPr marL="342900" indent="-342900">
              <a:buAutoNum type="arabicPeriod"/>
            </a:pPr>
            <a:r>
              <a:rPr lang="pl-PL" sz="2400" dirty="0" smtClean="0"/>
              <a:t>Działania podejmowane przez członków </a:t>
            </a:r>
            <a:br>
              <a:rPr lang="pl-PL" sz="2400" dirty="0" smtClean="0"/>
            </a:br>
            <a:r>
              <a:rPr lang="pl-PL" sz="2400" dirty="0" smtClean="0"/>
              <a:t>Zespołu Ekspertów ECVET Polska w 2015 r.</a:t>
            </a:r>
          </a:p>
          <a:p>
            <a:pPr marL="342900" indent="-342900">
              <a:buAutoNum type="arabicPeriod"/>
            </a:pPr>
            <a:endParaRPr lang="pl-PL" sz="2400" dirty="0"/>
          </a:p>
          <a:p>
            <a:pPr marL="342900" indent="-342900">
              <a:buAutoNum type="arabicPeriod"/>
            </a:pPr>
            <a:r>
              <a:rPr lang="pl-PL" sz="2400" dirty="0" smtClean="0"/>
              <a:t>Stan wdrażania ECVET w Polsce.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323528" y="404664"/>
            <a:ext cx="7707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u="sng" dirty="0"/>
              <a:t>Przegląd działań </a:t>
            </a:r>
            <a:r>
              <a:rPr lang="pl-PL" sz="2800" b="1" u="sng" dirty="0" smtClean="0"/>
              <a:t>zrealizowanych w roku bieżącym: </a:t>
            </a:r>
            <a:endParaRPr lang="pl-PL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506"/>
            <a:ext cx="777240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467545" y="1052736"/>
            <a:ext cx="8676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2015 Eksperci organizowali oraz brali udział w następujących wydarzeniach: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</a:t>
            </a:r>
            <a:r>
              <a:rPr lang="pl-PL" b="1" dirty="0" smtClean="0"/>
              <a:t>arsztaty dla beneficjentów projektów </a:t>
            </a:r>
            <a:r>
              <a:rPr lang="pl-PL" b="1" dirty="0" err="1" smtClean="0"/>
              <a:t>mobilnościwych</a:t>
            </a:r>
            <a:r>
              <a:rPr lang="pl-PL" b="1" dirty="0" smtClean="0"/>
              <a:t>:</a:t>
            </a:r>
          </a:p>
          <a:p>
            <a:r>
              <a:rPr lang="pl-PL" dirty="0" smtClean="0"/>
              <a:t>     </a:t>
            </a:r>
            <a:r>
              <a:rPr lang="pl-PL" i="1" dirty="0" smtClean="0"/>
              <a:t>„</a:t>
            </a:r>
            <a:r>
              <a:rPr lang="pl-PL" i="1" dirty="0"/>
              <a:t>Warsztaty dotyczące </a:t>
            </a:r>
            <a:r>
              <a:rPr lang="pl-PL" i="1" dirty="0" smtClean="0"/>
              <a:t>realizacji systemu </a:t>
            </a:r>
            <a:r>
              <a:rPr lang="pl-PL" i="1" dirty="0"/>
              <a:t>ECVET w projektach mobilności w sektorze </a:t>
            </a:r>
            <a:r>
              <a:rPr lang="pl-PL" i="1" dirty="0" smtClean="0"/>
              <a:t>VET”</a:t>
            </a:r>
            <a:endParaRPr lang="pl-PL" i="1" dirty="0"/>
          </a:p>
          <a:p>
            <a:r>
              <a:rPr lang="pl-PL" dirty="0" smtClean="0"/>
              <a:t>     25 września 2015 r. – Zgierz</a:t>
            </a:r>
          </a:p>
          <a:p>
            <a:r>
              <a:rPr lang="pl-PL" dirty="0"/>
              <a:t> </a:t>
            </a:r>
            <a:r>
              <a:rPr lang="pl-PL" dirty="0" smtClean="0"/>
              <a:t>    4 grudnia 2015 r.     – Warszawa</a:t>
            </a:r>
          </a:p>
          <a:p>
            <a:r>
              <a:rPr lang="pl-PL" dirty="0" smtClean="0"/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</a:t>
            </a:r>
            <a:r>
              <a:rPr lang="pl-PL" b="1" dirty="0" smtClean="0"/>
              <a:t>arsztaty w obszarze zastosowania systemu ECVET w innych obszarach edukacji</a:t>
            </a:r>
          </a:p>
          <a:p>
            <a:r>
              <a:rPr lang="pl-PL" dirty="0"/>
              <a:t>    </a:t>
            </a:r>
            <a:r>
              <a:rPr lang="pl-PL" i="1" dirty="0"/>
              <a:t>„Warsztaty dotyczące wykorzystania systemu ECVET w uczeniu się przez cale </a:t>
            </a:r>
            <a:r>
              <a:rPr lang="pl-PL" i="1" dirty="0" smtClean="0"/>
              <a:t>życie”</a:t>
            </a:r>
          </a:p>
          <a:p>
            <a:r>
              <a:rPr lang="pl-PL" dirty="0" smtClean="0"/>
              <a:t>    13 kwietnia 2015 r. – Warszawa</a:t>
            </a:r>
          </a:p>
          <a:p>
            <a:r>
              <a:rPr lang="pl-PL" dirty="0"/>
              <a:t>    </a:t>
            </a:r>
            <a:r>
              <a:rPr lang="pl-PL" i="1" dirty="0" smtClean="0"/>
              <a:t>„Kształcenie </a:t>
            </a:r>
            <a:r>
              <a:rPr lang="pl-PL" i="1" dirty="0"/>
              <a:t>i szkolenie zawodowe w programie </a:t>
            </a:r>
            <a:r>
              <a:rPr lang="pl-PL" i="1" dirty="0" smtClean="0"/>
              <a:t>Erasmus+ Sojusze </a:t>
            </a:r>
            <a:r>
              <a:rPr lang="pl-PL" i="1" dirty="0"/>
              <a:t>na Rzecz Umiejętności </a:t>
            </a:r>
            <a:r>
              <a:rPr lang="pl-PL" i="1" dirty="0" smtClean="0"/>
              <a:t>     </a:t>
            </a:r>
            <a:br>
              <a:rPr lang="pl-PL" i="1" dirty="0" smtClean="0"/>
            </a:br>
            <a:r>
              <a:rPr lang="pl-PL" i="1" dirty="0" smtClean="0"/>
              <a:t>    Sektorowych </a:t>
            </a:r>
            <a:r>
              <a:rPr lang="pl-PL" i="1" dirty="0"/>
              <a:t>oraz Partnerstwa </a:t>
            </a:r>
            <a:r>
              <a:rPr lang="pl-PL" i="1" dirty="0" smtClean="0"/>
              <a:t>Strategiczne”</a:t>
            </a:r>
          </a:p>
          <a:p>
            <a:r>
              <a:rPr lang="pl-PL" dirty="0"/>
              <a:t> </a:t>
            </a:r>
            <a:r>
              <a:rPr lang="pl-PL" dirty="0" smtClean="0"/>
              <a:t>   1 grudnia 2015 r.    – Warszawa</a:t>
            </a:r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</a:t>
            </a:r>
            <a:r>
              <a:rPr lang="pl-PL" b="1" dirty="0" smtClean="0"/>
              <a:t>warsztaty w obszarze szkolnictwa wyższego:</a:t>
            </a:r>
          </a:p>
          <a:p>
            <a:r>
              <a:rPr lang="pl-PL" b="1" dirty="0"/>
              <a:t> </a:t>
            </a:r>
            <a:r>
              <a:rPr lang="pl-PL" b="1" dirty="0" smtClean="0"/>
              <a:t>    </a:t>
            </a:r>
            <a:r>
              <a:rPr lang="pl-PL" i="1" dirty="0" smtClean="0"/>
              <a:t>„Warsztaty ECVET dla szkolnictwa wyższego”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 3 grudnia 2015 r.    </a:t>
            </a:r>
            <a:r>
              <a:rPr lang="pl-PL" dirty="0" smtClean="0"/>
              <a:t>–</a:t>
            </a:r>
            <a:r>
              <a:rPr lang="pl-PL" i="1" dirty="0" smtClean="0"/>
              <a:t> Szczytno</a:t>
            </a:r>
          </a:p>
        </p:txBody>
      </p:sp>
    </p:spTree>
    <p:extLst>
      <p:ext uri="{BB962C8B-B14F-4D97-AF65-F5344CB8AC3E}">
        <p14:creationId xmlns:p14="http://schemas.microsoft.com/office/powerpoint/2010/main" val="42031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506"/>
            <a:ext cx="777240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67545" y="1052736"/>
            <a:ext cx="8676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2015 Eksperci organizowali oraz brali udział w następujących wydarzeniach: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s</a:t>
            </a:r>
            <a:r>
              <a:rPr lang="pl-PL" b="1" dirty="0" smtClean="0"/>
              <a:t>eminaria</a:t>
            </a:r>
          </a:p>
          <a:p>
            <a:r>
              <a:rPr lang="pl-PL" b="1" i="1" dirty="0" smtClean="0"/>
              <a:t>     </a:t>
            </a:r>
            <a:r>
              <a:rPr lang="pl-PL" i="1" dirty="0" smtClean="0"/>
              <a:t>„Rola systemu </a:t>
            </a:r>
            <a:r>
              <a:rPr lang="pl-PL" i="1" dirty="0"/>
              <a:t>ECVET w projektach partnerstw strategicznych w programie Erasmus</a:t>
            </a:r>
            <a:r>
              <a:rPr lang="pl-PL" i="1" dirty="0" smtClean="0"/>
              <a:t>+”</a:t>
            </a:r>
          </a:p>
          <a:p>
            <a:r>
              <a:rPr lang="pl-PL" b="1" i="1" dirty="0"/>
              <a:t> </a:t>
            </a:r>
            <a:r>
              <a:rPr lang="pl-PL" b="1" i="1" dirty="0" smtClean="0"/>
              <a:t>    </a:t>
            </a:r>
            <a:r>
              <a:rPr lang="pl-PL" dirty="0" smtClean="0"/>
              <a:t>9 listopada 2015 r. </a:t>
            </a:r>
            <a:r>
              <a:rPr lang="pl-PL" i="1" dirty="0"/>
              <a:t>–</a:t>
            </a:r>
            <a:r>
              <a:rPr lang="pl-PL" dirty="0" smtClean="0"/>
              <a:t> Poznań </a:t>
            </a:r>
            <a:endParaRPr lang="pl-PL" b="1" i="1" dirty="0"/>
          </a:p>
          <a:p>
            <a:r>
              <a:rPr lang="pl-PL" i="1" dirty="0"/>
              <a:t> </a:t>
            </a:r>
            <a:r>
              <a:rPr lang="pl-PL" i="1" dirty="0" smtClean="0"/>
              <a:t>    </a:t>
            </a:r>
          </a:p>
          <a:p>
            <a:r>
              <a:rPr lang="pl-PL" i="1" dirty="0"/>
              <a:t>     „Zmodernizowane programy praktyk zawodowych dla uczniów oraz programy </a:t>
            </a:r>
            <a:r>
              <a:rPr lang="pl-PL" i="1" dirty="0" smtClean="0"/>
              <a:t> </a:t>
            </a:r>
            <a:br>
              <a:rPr lang="pl-PL" i="1" dirty="0" smtClean="0"/>
            </a:br>
            <a:r>
              <a:rPr lang="pl-PL" i="1" dirty="0" smtClean="0"/>
              <a:t>     doskonalenia </a:t>
            </a:r>
            <a:r>
              <a:rPr lang="pl-PL" i="1" dirty="0"/>
              <a:t>branżowego nauczycieli u pracodawców – propozycja dla edukacji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     zawodowej”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 29 kwietnia 2015 r. – Warszawa</a:t>
            </a:r>
          </a:p>
          <a:p>
            <a:endParaRPr lang="pl-PL" i="1" dirty="0" smtClean="0"/>
          </a:p>
          <a:p>
            <a:r>
              <a:rPr lang="pl-PL" i="1" dirty="0"/>
              <a:t> </a:t>
            </a:r>
            <a:r>
              <a:rPr lang="pl-PL" i="1" dirty="0" smtClean="0"/>
              <a:t>   „</a:t>
            </a:r>
            <a:r>
              <a:rPr lang="en-US" i="1" dirty="0" err="1"/>
              <a:t>Seminarium</a:t>
            </a:r>
            <a:r>
              <a:rPr lang="en-US" i="1" dirty="0"/>
              <a:t> w </a:t>
            </a:r>
            <a:r>
              <a:rPr lang="en-US" i="1" dirty="0" err="1"/>
              <a:t>ramach</a:t>
            </a:r>
            <a:r>
              <a:rPr lang="en-US" i="1" dirty="0"/>
              <a:t> </a:t>
            </a:r>
            <a:r>
              <a:rPr lang="en-US" i="1" dirty="0" err="1"/>
              <a:t>projektu</a:t>
            </a:r>
            <a:r>
              <a:rPr lang="en-US" i="1" dirty="0"/>
              <a:t> SMEQUAL - SMEs Qualification </a:t>
            </a:r>
            <a:r>
              <a:rPr lang="en-US" i="1" dirty="0" smtClean="0"/>
              <a:t>Handbook</a:t>
            </a:r>
            <a:r>
              <a:rPr lang="pl-PL" i="1" dirty="0" smtClean="0"/>
              <a:t>”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12 marca 2015 r.     </a:t>
            </a:r>
            <a:r>
              <a:rPr lang="pl-PL" i="1" dirty="0"/>
              <a:t>–</a:t>
            </a:r>
            <a:r>
              <a:rPr lang="pl-PL" i="1" dirty="0" smtClean="0"/>
              <a:t> Warszawa</a:t>
            </a:r>
          </a:p>
        </p:txBody>
      </p:sp>
    </p:spTree>
    <p:extLst>
      <p:ext uri="{BB962C8B-B14F-4D97-AF65-F5344CB8AC3E}">
        <p14:creationId xmlns:p14="http://schemas.microsoft.com/office/powerpoint/2010/main" val="15386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506"/>
            <a:ext cx="777240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7545" y="1052736"/>
            <a:ext cx="8676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2015 Eksperci organizowali oraz brali udział w następujących wydarzeniach: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k</a:t>
            </a:r>
            <a:r>
              <a:rPr lang="pl-PL" b="1" dirty="0" smtClean="0"/>
              <a:t>onferencje</a:t>
            </a:r>
          </a:p>
          <a:p>
            <a:r>
              <a:rPr lang="pl-PL" b="1" i="1" dirty="0" smtClean="0"/>
              <a:t>     </a:t>
            </a:r>
            <a:r>
              <a:rPr lang="pl-PL" i="1" dirty="0"/>
              <a:t>„ECVET PLA in </a:t>
            </a:r>
            <a:r>
              <a:rPr lang="pl-PL" i="1" dirty="0" err="1"/>
              <a:t>Tuheljske</a:t>
            </a:r>
            <a:r>
              <a:rPr lang="pl-PL" i="1" dirty="0"/>
              <a:t> </a:t>
            </a:r>
            <a:r>
              <a:rPr lang="pl-PL" i="1" dirty="0" err="1"/>
              <a:t>Toplice</a:t>
            </a:r>
            <a:r>
              <a:rPr lang="pl-PL" i="1" dirty="0" smtClean="0"/>
              <a:t>”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1-2 października 2015 r. – </a:t>
            </a:r>
            <a:r>
              <a:rPr lang="pl-PL" i="1" dirty="0" err="1" smtClean="0"/>
              <a:t>Tuheljske</a:t>
            </a:r>
            <a:r>
              <a:rPr lang="pl-PL" i="1" dirty="0" smtClean="0"/>
              <a:t> </a:t>
            </a:r>
            <a:r>
              <a:rPr lang="pl-PL" i="1" dirty="0" err="1" smtClean="0"/>
              <a:t>Toplice</a:t>
            </a:r>
            <a:r>
              <a:rPr lang="pl-PL" i="1" dirty="0" smtClean="0"/>
              <a:t>, </a:t>
            </a:r>
            <a:r>
              <a:rPr lang="pl-PL" i="1" dirty="0" err="1" smtClean="0"/>
              <a:t>Croatia</a:t>
            </a:r>
            <a:endParaRPr lang="pl-PL" i="1" dirty="0" smtClean="0"/>
          </a:p>
          <a:p>
            <a:endParaRPr lang="pl-PL" i="1" dirty="0"/>
          </a:p>
          <a:p>
            <a:r>
              <a:rPr lang="pl-PL" i="1" dirty="0" smtClean="0"/>
              <a:t>    „ECVET Forum 2015 - </a:t>
            </a:r>
            <a:r>
              <a:rPr lang="pl-PL" dirty="0"/>
              <a:t>FLEXIBLE QUALIFICATIONS FOR A CHANGING LABOUR MARKET</a:t>
            </a:r>
            <a:r>
              <a:rPr lang="pl-PL" i="1" dirty="0" smtClean="0"/>
              <a:t>”</a:t>
            </a:r>
          </a:p>
          <a:p>
            <a:r>
              <a:rPr lang="pl-PL" i="1" dirty="0"/>
              <a:t> </a:t>
            </a:r>
            <a:r>
              <a:rPr lang="pl-PL" i="1" dirty="0" smtClean="0"/>
              <a:t>   5 listopada 2015 r. – </a:t>
            </a:r>
            <a:r>
              <a:rPr lang="pl-PL" i="1" dirty="0" err="1" smtClean="0"/>
              <a:t>Barceolna</a:t>
            </a:r>
            <a:r>
              <a:rPr lang="pl-PL" i="1" dirty="0" smtClean="0"/>
              <a:t>, </a:t>
            </a:r>
            <a:r>
              <a:rPr lang="pl-PL" i="1" dirty="0" err="1" smtClean="0"/>
              <a:t>Spain</a:t>
            </a:r>
            <a:endParaRPr lang="pl-PL" i="1" dirty="0" smtClean="0"/>
          </a:p>
          <a:p>
            <a:endParaRPr lang="pl-PL" i="1" dirty="0"/>
          </a:p>
          <a:p>
            <a:r>
              <a:rPr lang="pl-PL" i="1" dirty="0" smtClean="0"/>
              <a:t>   „</a:t>
            </a:r>
            <a:r>
              <a:rPr lang="pl-PL" i="1" dirty="0"/>
              <a:t>2. </a:t>
            </a:r>
            <a:r>
              <a:rPr lang="pl-PL" i="1" dirty="0" err="1"/>
              <a:t>Österreichische</a:t>
            </a:r>
            <a:r>
              <a:rPr lang="pl-PL" i="1" dirty="0"/>
              <a:t> </a:t>
            </a:r>
            <a:r>
              <a:rPr lang="pl-PL" i="1" dirty="0" err="1"/>
              <a:t>Nationale</a:t>
            </a:r>
            <a:r>
              <a:rPr lang="pl-PL" i="1" dirty="0"/>
              <a:t> </a:t>
            </a:r>
            <a:r>
              <a:rPr lang="pl-PL" i="1" dirty="0" smtClean="0"/>
              <a:t>ECVET-</a:t>
            </a:r>
            <a:r>
              <a:rPr lang="pl-PL" i="1" dirty="0" err="1" smtClean="0"/>
              <a:t>Konferenz</a:t>
            </a:r>
            <a:r>
              <a:rPr lang="pl-PL" i="1" dirty="0" smtClean="0"/>
              <a:t>”</a:t>
            </a:r>
          </a:p>
          <a:p>
            <a:r>
              <a:rPr lang="pl-PL" i="1" dirty="0"/>
              <a:t> </a:t>
            </a:r>
            <a:r>
              <a:rPr lang="pl-PL" i="1" dirty="0" smtClean="0"/>
              <a:t>  16 listopada 2015 r. – Wiena, Austria</a:t>
            </a:r>
          </a:p>
          <a:p>
            <a:endParaRPr lang="pl-PL" i="1" dirty="0"/>
          </a:p>
          <a:p>
            <a:r>
              <a:rPr lang="pl-PL" i="1" dirty="0"/>
              <a:t>   „Rozwijanie współpracy pomiędzy kształceniem i szkoleniem zawodowym a szkolnictwem </a:t>
            </a:r>
            <a:endParaRPr lang="pl-PL" i="1" dirty="0" smtClean="0"/>
          </a:p>
          <a:p>
            <a:r>
              <a:rPr lang="pl-PL" i="1" dirty="0"/>
              <a:t> </a:t>
            </a:r>
            <a:r>
              <a:rPr lang="pl-PL" i="1" dirty="0" smtClean="0"/>
              <a:t>  wyższym </a:t>
            </a:r>
            <a:r>
              <a:rPr lang="pl-PL" i="1" dirty="0"/>
              <a:t>w odpowiedzi na wyzwania rynku </a:t>
            </a:r>
            <a:r>
              <a:rPr lang="pl-PL" i="1" dirty="0" smtClean="0"/>
              <a:t>pracy”</a:t>
            </a:r>
          </a:p>
          <a:p>
            <a:r>
              <a:rPr lang="pl-PL" i="1" dirty="0" smtClean="0"/>
              <a:t>   10 grudnia 2015 r. – Warszawa</a:t>
            </a:r>
          </a:p>
        </p:txBody>
      </p:sp>
    </p:spTree>
    <p:extLst>
      <p:ext uri="{BB962C8B-B14F-4D97-AF65-F5344CB8AC3E}">
        <p14:creationId xmlns:p14="http://schemas.microsoft.com/office/powerpoint/2010/main" val="42031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3506"/>
            <a:ext cx="7772400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67545" y="1052736"/>
            <a:ext cx="8676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2015 Eksperci organizowali oraz brali udział w następujących wydarzeniach: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w</a:t>
            </a:r>
            <a:r>
              <a:rPr lang="pl-PL" b="1" dirty="0" smtClean="0"/>
              <a:t>izyty monitorujące u beneficjentów</a:t>
            </a:r>
          </a:p>
          <a:p>
            <a:endParaRPr lang="pl-PL" i="1" dirty="0" smtClean="0"/>
          </a:p>
          <a:p>
            <a:r>
              <a:rPr lang="pl-PL" i="1" dirty="0"/>
              <a:t>    </a:t>
            </a:r>
            <a:r>
              <a:rPr lang="pl-PL" i="1" dirty="0" smtClean="0"/>
              <a:t> Białystok</a:t>
            </a:r>
            <a:r>
              <a:rPr lang="pl-PL" i="1" dirty="0"/>
              <a:t>, Zespół Szkół Technicznych im. gen. Władysława </a:t>
            </a:r>
            <a:r>
              <a:rPr lang="pl-PL" i="1" dirty="0" smtClean="0"/>
              <a:t>Andersa – 16 listopada 2015 r.</a:t>
            </a:r>
          </a:p>
          <a:p>
            <a:endParaRPr lang="pl-PL" i="1" dirty="0"/>
          </a:p>
          <a:p>
            <a:r>
              <a:rPr lang="pl-PL" i="1" dirty="0"/>
              <a:t>  </a:t>
            </a:r>
            <a:r>
              <a:rPr lang="pl-PL" i="1" dirty="0" smtClean="0"/>
              <a:t>  Warszawa</a:t>
            </a:r>
            <a:r>
              <a:rPr lang="pl-PL" i="1" dirty="0"/>
              <a:t>, Zespół Szkół Nr 10 im. Stanisława </a:t>
            </a:r>
            <a:r>
              <a:rPr lang="pl-PL" i="1" dirty="0" smtClean="0"/>
              <a:t>Staszica – 18 listopada 2015 r.</a:t>
            </a:r>
          </a:p>
          <a:p>
            <a:endParaRPr lang="pl-PL" i="1" dirty="0"/>
          </a:p>
          <a:p>
            <a:r>
              <a:rPr lang="pl-PL" i="1" dirty="0"/>
              <a:t>    Wieliczka, </a:t>
            </a:r>
            <a:r>
              <a:rPr lang="pl-PL" i="1" dirty="0" smtClean="0"/>
              <a:t>Zespół </a:t>
            </a:r>
            <a:r>
              <a:rPr lang="pl-PL" i="1" dirty="0"/>
              <a:t>Szkół Zawodowych im. Edwarda Dembowskiego </a:t>
            </a:r>
            <a:r>
              <a:rPr lang="pl-PL" i="1" dirty="0" smtClean="0"/>
              <a:t>– 18 listopada 2015 r.</a:t>
            </a:r>
          </a:p>
          <a:p>
            <a:endParaRPr lang="pl-PL" i="1" dirty="0"/>
          </a:p>
          <a:p>
            <a:r>
              <a:rPr lang="pl-PL" i="1" dirty="0"/>
              <a:t>    Wyszków</a:t>
            </a:r>
            <a:r>
              <a:rPr lang="pl-PL" i="1" dirty="0" smtClean="0"/>
              <a:t>, Zespół </a:t>
            </a:r>
            <a:r>
              <a:rPr lang="pl-PL" i="1" dirty="0"/>
              <a:t>Szkół Nr 2 "</a:t>
            </a:r>
            <a:r>
              <a:rPr lang="pl-PL" i="1" dirty="0" smtClean="0"/>
              <a:t>Kopernik„ – 2 grudnia 2015 r.</a:t>
            </a:r>
          </a:p>
          <a:p>
            <a:endParaRPr lang="pl-PL" i="1" dirty="0"/>
          </a:p>
          <a:p>
            <a:r>
              <a:rPr lang="pl-PL" i="1" dirty="0"/>
              <a:t>    Zduńska </a:t>
            </a:r>
            <a:r>
              <a:rPr lang="pl-PL" i="1" dirty="0" smtClean="0"/>
              <a:t>Wola, Zespół </a:t>
            </a:r>
            <a:r>
              <a:rPr lang="pl-PL" i="1" dirty="0"/>
              <a:t>Szkół im. K. </a:t>
            </a:r>
            <a:r>
              <a:rPr lang="pl-PL" i="1" dirty="0" err="1"/>
              <a:t>Kałużewskiego</a:t>
            </a:r>
            <a:r>
              <a:rPr lang="pl-PL" i="1" dirty="0"/>
              <a:t> i J. </a:t>
            </a:r>
            <a:r>
              <a:rPr lang="pl-PL" i="1" dirty="0" err="1"/>
              <a:t>Sylli</a:t>
            </a:r>
            <a:r>
              <a:rPr lang="pl-PL" i="1" dirty="0"/>
              <a:t> - Technikum Nr </a:t>
            </a:r>
            <a:r>
              <a:rPr lang="pl-PL" i="1" dirty="0" smtClean="0"/>
              <a:t>3 – </a:t>
            </a:r>
            <a:br>
              <a:rPr lang="pl-PL" i="1" dirty="0" smtClean="0"/>
            </a:br>
            <a:r>
              <a:rPr lang="pl-PL" i="1" dirty="0" smtClean="0"/>
              <a:t>    16 grudnia 2015 r.</a:t>
            </a:r>
          </a:p>
        </p:txBody>
      </p:sp>
    </p:spTree>
    <p:extLst>
      <p:ext uri="{BB962C8B-B14F-4D97-AF65-F5344CB8AC3E}">
        <p14:creationId xmlns:p14="http://schemas.microsoft.com/office/powerpoint/2010/main" val="42031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49731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pl-PL" sz="2400" dirty="0"/>
              <a:t>Działania podejmowane przez członków </a:t>
            </a:r>
            <a:br>
              <a:rPr lang="pl-PL" sz="2400" dirty="0"/>
            </a:br>
            <a:r>
              <a:rPr lang="pl-PL" sz="2400" dirty="0"/>
              <a:t>Zespołu Ekspertów ECVET Polska w 2015 r.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67545" y="1052736"/>
            <a:ext cx="8676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2015 Eksperci podejmowali szereg działań związanych z pomocą w zakresie wdrażania systemu ECVET, wśród nich:</a:t>
            </a:r>
          </a:p>
          <a:p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Opracowanie propozycji rekomendacji zmian w obszarze organizacji mobilności zewnętrznej i wewnętrznej dla Ministerstwa Edukacji Narodowej oraz Narodowej Agencji programu Erasmus+, m.in. w zakresie Rozporządzenia w sprawie praktycznej nauki zawodu.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Opracowanie innych dokumentów w ramach systemu ECVET np. przygotowania dla NA kwestionariusza dla beneficjenta – raportu z wizyty monitorującej dla Sektora Kształcenie i Szkolenie Zawodowe KA1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Podjęto analizę oraz rozpoczęto pracę nad nowym przewodnikiem dla beneficjentów projektów </a:t>
            </a:r>
            <a:r>
              <a:rPr lang="pl-PL" i="1" dirty="0" err="1" smtClean="0"/>
              <a:t>mobilnościowych</a:t>
            </a:r>
            <a:r>
              <a:rPr lang="pl-PL" i="1" dirty="0" smtClean="0"/>
              <a:t> VET dot. porad praktycznych przy organizacji mobilności zagranicznej dla polskich beneficjentów pod kątem prawa oświatowego</a:t>
            </a: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val="15386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5" y="1052736"/>
            <a:ext cx="8676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2015 Eksperci podejmowali szereg działań związanych z pomocą w zakresie wdrażania systemu ECVET, wśród nich:</a:t>
            </a:r>
          </a:p>
          <a:p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Pomoc beneficjentom oraz innymi interesariuszom systemu ECVET w sprawach bieżących, odpowiedzi na maile oraz zapytania telefoniczne</a:t>
            </a: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Propagowanie spojrzenia systemowego na ECVET wśród interesariuszy z obszaru edukacji zawodowej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Aktywność na forum międzynarodowym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Inspirowanie szkół w zakresie tworzenia elastycznych kwalifikacji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Zacieśnianie współpracy pomiędzy VET, HE i pracodawcami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 smtClean="0"/>
          </a:p>
        </p:txBody>
      </p:sp>
      <p:sp>
        <p:nvSpPr>
          <p:cNvPr id="3" name="Prostokąt 2"/>
          <p:cNvSpPr/>
          <p:nvPr/>
        </p:nvSpPr>
        <p:spPr>
          <a:xfrm>
            <a:off x="251520" y="149731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pl-PL" sz="2400" dirty="0"/>
              <a:t>Działania podejmowane przez członków </a:t>
            </a:r>
            <a:br>
              <a:rPr lang="pl-PL" sz="2400" dirty="0"/>
            </a:br>
            <a:r>
              <a:rPr lang="pl-PL" sz="2400" dirty="0"/>
              <a:t>Zespołu Ekspertów ECVET Polska w 2015 r.</a:t>
            </a:r>
          </a:p>
        </p:txBody>
      </p:sp>
    </p:spTree>
    <p:extLst>
      <p:ext uri="{BB962C8B-B14F-4D97-AF65-F5344CB8AC3E}">
        <p14:creationId xmlns:p14="http://schemas.microsoft.com/office/powerpoint/2010/main" val="15386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5" y="1052736"/>
            <a:ext cx="8676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roku 2015 Eksperci podejmowali szereg działań związanych z pomocą w zakresie wdrażania systemu ECVET, wśród nich: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Propagowanie instrumentów europejskiej polityki na rzecz uczenia się przez całe życie oraz mobilności uczących się i mobilności zawodowej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/>
              <a:t>Analiza i poprawa dostosowania prowadzonych szkoleń i warsztatów do potrzeb beneficjentów, udoskonalanie oferty seminariów – wzbogacenie o głos Kuratoriów Oświaty</a:t>
            </a:r>
            <a:endParaRPr lang="pl-PL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 smtClean="0"/>
          </a:p>
        </p:txBody>
      </p:sp>
      <p:sp>
        <p:nvSpPr>
          <p:cNvPr id="3" name="Prostokąt 2"/>
          <p:cNvSpPr/>
          <p:nvPr/>
        </p:nvSpPr>
        <p:spPr>
          <a:xfrm>
            <a:off x="251520" y="149731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pl-PL" sz="2400" dirty="0"/>
              <a:t>Działania podejmowane przez członków </a:t>
            </a:r>
            <a:br>
              <a:rPr lang="pl-PL" sz="2400" dirty="0"/>
            </a:br>
            <a:r>
              <a:rPr lang="pl-PL" sz="2400" dirty="0"/>
              <a:t>Zespołu Ekspertów ECVET Polska w 2015 r.</a:t>
            </a:r>
          </a:p>
        </p:txBody>
      </p:sp>
    </p:spTree>
    <p:extLst>
      <p:ext uri="{BB962C8B-B14F-4D97-AF65-F5344CB8AC3E}">
        <p14:creationId xmlns:p14="http://schemas.microsoft.com/office/powerpoint/2010/main" val="23462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936</Words>
  <Application>Microsoft Office PowerPoint</Application>
  <PresentationFormat>Pokaz na ekranie (4:3)</PresentationFormat>
  <Paragraphs>145</Paragraphs>
  <Slides>14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Plansza tytułowa / tytuł prezentacji</dc:title>
  <dc:creator>Justyna</dc:creator>
  <cp:lastModifiedBy>Windows User</cp:lastModifiedBy>
  <cp:revision>112</cp:revision>
  <dcterms:created xsi:type="dcterms:W3CDTF">2012-10-05T15:15:52Z</dcterms:created>
  <dcterms:modified xsi:type="dcterms:W3CDTF">2015-12-10T05:11:59Z</dcterms:modified>
</cp:coreProperties>
</file>